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824e7fa2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824e7fa2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824e7fa2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824e7fa2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824e7fa21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824e7fa21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824e7fa2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824e7fa2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824e7fa21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824e7fa21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824e7fa2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e824e7fa2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824e7fa2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e824e7fa2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824e7fa2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e824e7fa2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824e7fa2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824e7fa2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824e7fa21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824e7fa21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824e7fa2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824e7fa2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824e7fa2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824e7fa2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824e7fa2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824e7fa2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824e7fa2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824e7fa2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824e7fa2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824e7fa2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0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8.gif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dk1"/>
                </a:solidFill>
              </a:rPr>
              <a:t> </a:t>
            </a:r>
            <a:r>
              <a:rPr lang="fr" sz="1000">
                <a:solidFill>
                  <a:schemeClr val="lt1"/>
                </a:solidFill>
              </a:rPr>
              <a:t>Bellvision // Formalist IA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232250" y="4799900"/>
            <a:ext cx="6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20250" y="1615725"/>
            <a:ext cx="5226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Présentation Technique du Projet: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200">
                <a:solidFill>
                  <a:schemeClr val="dk2"/>
                </a:solidFill>
              </a:rPr>
              <a:t>Formalist IA</a:t>
            </a:r>
            <a:endParaRPr b="1" sz="4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Ex : </a:t>
            </a:r>
            <a:r>
              <a:rPr b="1" lang="fr" sz="1600">
                <a:solidFill>
                  <a:schemeClr val="dk2"/>
                </a:solidFill>
              </a:rPr>
              <a:t>Attestation de Propriété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Fait par : Alexandre CUZOU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5823850" y="1504100"/>
            <a:ext cx="2994300" cy="285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Sommaire :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 sz="1300">
                <a:solidFill>
                  <a:schemeClr val="dk2"/>
                </a:solidFill>
              </a:rPr>
              <a:t>Acteurs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 sz="1300">
                <a:solidFill>
                  <a:schemeClr val="dk2"/>
                </a:solidFill>
              </a:rPr>
              <a:t>Principe Général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 sz="1300">
                <a:solidFill>
                  <a:schemeClr val="dk2"/>
                </a:solidFill>
              </a:rPr>
              <a:t>Étiquetage / Labelling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 sz="1300">
                <a:solidFill>
                  <a:schemeClr val="dk2"/>
                </a:solidFill>
              </a:rPr>
              <a:t>Apprentissage IA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 sz="1300">
                <a:solidFill>
                  <a:schemeClr val="dk2"/>
                </a:solidFill>
              </a:rPr>
              <a:t>Inférence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 sz="1300">
                <a:solidFill>
                  <a:schemeClr val="dk2"/>
                </a:solidFill>
              </a:rPr>
              <a:t>Critères de Vérification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fr" sz="1300">
                <a:solidFill>
                  <a:schemeClr val="dk2"/>
                </a:solidFill>
              </a:rPr>
              <a:t>Apprentissage Continu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2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8232250" y="4799900"/>
            <a:ext cx="6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10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5090875" y="215525"/>
            <a:ext cx="388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4 - Apprentissage IA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71" name="Google Shape;271;p22" title="Better_Loss_Func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175" y="1229950"/>
            <a:ext cx="5211479" cy="34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3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3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8232250" y="4799900"/>
            <a:ext cx="6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11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5090875" y="215525"/>
            <a:ext cx="388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4 - Apprentissage IA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81" name="Google Shape;281;p23" title="Good_Learning_Ra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751" y="1438738"/>
            <a:ext cx="4357825" cy="287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 title="Better_Grad_Nor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25" y="1474525"/>
            <a:ext cx="4309950" cy="280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4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8232250" y="4799900"/>
            <a:ext cx="74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12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6504225" y="215525"/>
            <a:ext cx="246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5 - Inférence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92" name="Google Shape;292;p24" title="Inférence.png"/>
          <p:cNvPicPr preferRelativeResize="0"/>
          <p:nvPr/>
        </p:nvPicPr>
        <p:blipFill rotWithShape="1">
          <a:blip r:embed="rId5">
            <a:alphaModFix/>
          </a:blip>
          <a:srcRect b="0" l="0" r="0" t="7918"/>
          <a:stretch/>
        </p:blipFill>
        <p:spPr>
          <a:xfrm>
            <a:off x="152400" y="1343200"/>
            <a:ext cx="5108101" cy="22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4"/>
          <p:cNvSpPr/>
          <p:nvPr/>
        </p:nvSpPr>
        <p:spPr>
          <a:xfrm>
            <a:off x="152400" y="3888675"/>
            <a:ext cx="5039400" cy="71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: Détecter les différents attributs du document en réalisant une inférence entre celui-ci et le modèle </a:t>
            </a:r>
            <a:r>
              <a:rPr lang="fr"/>
              <a:t>entraîné</a:t>
            </a: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5355100" y="1273875"/>
            <a:ext cx="3570000" cy="3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Étapes Principales :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Charger le fichier PDF déposé sur la </a:t>
            </a:r>
            <a:r>
              <a:rPr lang="fr" sz="1200"/>
              <a:t>plateforme développer à cet effet</a:t>
            </a:r>
            <a:r>
              <a:rPr lang="fr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Déterminer l’étiquette la plus probable associé à chaque mot du texte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Filtrer les séquences pertinentes grâce au contexte des mots de type “O”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Déterminer l’étiquette la plus probable pour chaque séquences pertinentes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Filtrer pour chaque type de séquence celui qui est le plus probable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On obtient la liste finale des séquences de mots pour chaque attribut définit.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Valider le document selon des critères pré-défini dans le cahier des charges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8232250" y="4799900"/>
            <a:ext cx="74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13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6504225" y="215525"/>
            <a:ext cx="246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5 - Inférence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304" name="Google Shape;304;p25" title="Result_Ma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101" y="1658600"/>
            <a:ext cx="2641125" cy="2927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25"/>
          <p:cNvSpPr txBox="1"/>
          <p:nvPr/>
        </p:nvSpPr>
        <p:spPr>
          <a:xfrm>
            <a:off x="149525" y="1137213"/>
            <a:ext cx="86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chemeClr val="dk2"/>
                </a:solidFill>
              </a:rPr>
              <a:t>Schéma d’interaction des fonctions : main.py 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209500" y="1706975"/>
            <a:ext cx="1369500" cy="259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Formalist_IA_Model</a:t>
            </a:r>
            <a:r>
              <a:rPr lang="fr" sz="800"/>
              <a:t>()</a:t>
            </a:r>
            <a:endParaRPr sz="800"/>
          </a:p>
        </p:txBody>
      </p:sp>
      <p:sp>
        <p:nvSpPr>
          <p:cNvPr id="307" name="Google Shape;307;p25"/>
          <p:cNvSpPr/>
          <p:nvPr/>
        </p:nvSpPr>
        <p:spPr>
          <a:xfrm>
            <a:off x="209500" y="2917413"/>
            <a:ext cx="1369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read_pdf</a:t>
            </a:r>
            <a:r>
              <a:rPr lang="fr" sz="800"/>
              <a:t>()</a:t>
            </a:r>
            <a:endParaRPr sz="800"/>
          </a:p>
        </p:txBody>
      </p:sp>
      <p:sp>
        <p:nvSpPr>
          <p:cNvPr id="308" name="Google Shape;308;p25"/>
          <p:cNvSpPr/>
          <p:nvPr/>
        </p:nvSpPr>
        <p:spPr>
          <a:xfrm>
            <a:off x="693800" y="4240375"/>
            <a:ext cx="18054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token_classifier</a:t>
            </a:r>
            <a:r>
              <a:rPr lang="fr" sz="800"/>
              <a:t>()</a:t>
            </a:r>
            <a:endParaRPr sz="800"/>
          </a:p>
        </p:txBody>
      </p:sp>
      <p:sp>
        <p:nvSpPr>
          <p:cNvPr id="309" name="Google Shape;309;p25"/>
          <p:cNvSpPr/>
          <p:nvPr/>
        </p:nvSpPr>
        <p:spPr>
          <a:xfrm>
            <a:off x="209500" y="2335313"/>
            <a:ext cx="1369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load_pdf</a:t>
            </a:r>
            <a:r>
              <a:rPr lang="fr" sz="800"/>
              <a:t>()</a:t>
            </a:r>
            <a:endParaRPr sz="800"/>
          </a:p>
        </p:txBody>
      </p:sp>
      <p:cxnSp>
        <p:nvCxnSpPr>
          <p:cNvPr id="310" name="Google Shape;310;p25"/>
          <p:cNvCxnSpPr>
            <a:stCxn id="307" idx="0"/>
            <a:endCxn id="309" idx="2"/>
          </p:cNvCxnSpPr>
          <p:nvPr/>
        </p:nvCxnSpPr>
        <p:spPr>
          <a:xfrm rot="-5400000">
            <a:off x="733150" y="2755713"/>
            <a:ext cx="322800" cy="6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5"/>
          <p:cNvSpPr/>
          <p:nvPr/>
        </p:nvSpPr>
        <p:spPr>
          <a:xfrm>
            <a:off x="2317475" y="3255825"/>
            <a:ext cx="13869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sequence_classifer</a:t>
            </a:r>
            <a:r>
              <a:rPr lang="fr" sz="800"/>
              <a:t>()</a:t>
            </a:r>
            <a:endParaRPr sz="800"/>
          </a:p>
        </p:txBody>
      </p:sp>
      <p:cxnSp>
        <p:nvCxnSpPr>
          <p:cNvPr id="312" name="Google Shape;312;p25"/>
          <p:cNvCxnSpPr>
            <a:stCxn id="306" idx="2"/>
            <a:endCxn id="309" idx="0"/>
          </p:cNvCxnSpPr>
          <p:nvPr/>
        </p:nvCxnSpPr>
        <p:spPr>
          <a:xfrm flipH="1" rot="-5400000">
            <a:off x="710050" y="2150375"/>
            <a:ext cx="369000" cy="600"/>
          </a:xfrm>
          <a:prstGeom prst="curved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25"/>
          <p:cNvSpPr/>
          <p:nvPr/>
        </p:nvSpPr>
        <p:spPr>
          <a:xfrm>
            <a:off x="3298450" y="4240375"/>
            <a:ext cx="18054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test_token_classification_model()</a:t>
            </a:r>
            <a:endParaRPr sz="800"/>
          </a:p>
        </p:txBody>
      </p:sp>
      <p:sp>
        <p:nvSpPr>
          <p:cNvPr id="314" name="Google Shape;314;p25"/>
          <p:cNvSpPr/>
          <p:nvPr/>
        </p:nvSpPr>
        <p:spPr>
          <a:xfrm>
            <a:off x="3967250" y="2891113"/>
            <a:ext cx="1914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test_sequence_classification_model()</a:t>
            </a:r>
            <a:endParaRPr sz="800"/>
          </a:p>
        </p:txBody>
      </p:sp>
      <p:sp>
        <p:nvSpPr>
          <p:cNvPr id="315" name="Google Shape;315;p25"/>
          <p:cNvSpPr/>
          <p:nvPr/>
        </p:nvSpPr>
        <p:spPr>
          <a:xfrm>
            <a:off x="3967250" y="3680838"/>
            <a:ext cx="1914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get_possible_sequences()</a:t>
            </a:r>
            <a:endParaRPr sz="800"/>
          </a:p>
        </p:txBody>
      </p:sp>
      <p:sp>
        <p:nvSpPr>
          <p:cNvPr id="316" name="Google Shape;316;p25"/>
          <p:cNvSpPr/>
          <p:nvPr/>
        </p:nvSpPr>
        <p:spPr>
          <a:xfrm>
            <a:off x="2317475" y="2413163"/>
            <a:ext cx="13263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filter_best_sequences</a:t>
            </a:r>
            <a:r>
              <a:rPr lang="fr" sz="800"/>
              <a:t>()</a:t>
            </a:r>
            <a:endParaRPr sz="800"/>
          </a:p>
        </p:txBody>
      </p:sp>
      <p:sp>
        <p:nvSpPr>
          <p:cNvPr id="317" name="Google Shape;317;p25"/>
          <p:cNvSpPr/>
          <p:nvPr/>
        </p:nvSpPr>
        <p:spPr>
          <a:xfrm>
            <a:off x="209500" y="3515025"/>
            <a:ext cx="1369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set_tokenizer</a:t>
            </a:r>
            <a:r>
              <a:rPr lang="fr" sz="800"/>
              <a:t>()</a:t>
            </a:r>
            <a:endParaRPr sz="800"/>
          </a:p>
        </p:txBody>
      </p:sp>
      <p:sp>
        <p:nvSpPr>
          <p:cNvPr id="318" name="Google Shape;318;p25"/>
          <p:cNvSpPr/>
          <p:nvPr/>
        </p:nvSpPr>
        <p:spPr>
          <a:xfrm>
            <a:off x="4933250" y="2115413"/>
            <a:ext cx="948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validate</a:t>
            </a:r>
            <a:r>
              <a:rPr lang="fr" sz="800"/>
              <a:t>()</a:t>
            </a:r>
            <a:endParaRPr sz="800"/>
          </a:p>
        </p:txBody>
      </p:sp>
      <p:sp>
        <p:nvSpPr>
          <p:cNvPr id="319" name="Google Shape;319;p25"/>
          <p:cNvSpPr/>
          <p:nvPr/>
        </p:nvSpPr>
        <p:spPr>
          <a:xfrm>
            <a:off x="2317474" y="1711738"/>
            <a:ext cx="13263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export_to_json_output</a:t>
            </a:r>
            <a:endParaRPr sz="800"/>
          </a:p>
        </p:txBody>
      </p:sp>
      <p:cxnSp>
        <p:nvCxnSpPr>
          <p:cNvPr id="320" name="Google Shape;320;p25"/>
          <p:cNvCxnSpPr>
            <a:stCxn id="307" idx="2"/>
            <a:endCxn id="317" idx="0"/>
          </p:cNvCxnSpPr>
          <p:nvPr/>
        </p:nvCxnSpPr>
        <p:spPr>
          <a:xfrm flipH="1" rot="-5400000">
            <a:off x="725350" y="3345513"/>
            <a:ext cx="3384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5"/>
          <p:cNvCxnSpPr>
            <a:stCxn id="317" idx="2"/>
            <a:endCxn id="308" idx="0"/>
          </p:cNvCxnSpPr>
          <p:nvPr/>
        </p:nvCxnSpPr>
        <p:spPr>
          <a:xfrm flipH="1" rot="-5400000">
            <a:off x="1012300" y="3656175"/>
            <a:ext cx="466200" cy="7023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5"/>
          <p:cNvCxnSpPr>
            <a:stCxn id="317" idx="3"/>
            <a:endCxn id="311" idx="1"/>
          </p:cNvCxnSpPr>
          <p:nvPr/>
        </p:nvCxnSpPr>
        <p:spPr>
          <a:xfrm flipH="1" rot="10800000">
            <a:off x="1579000" y="3385425"/>
            <a:ext cx="738600" cy="2592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5"/>
          <p:cNvCxnSpPr>
            <a:stCxn id="313" idx="0"/>
            <a:endCxn id="315" idx="2"/>
          </p:cNvCxnSpPr>
          <p:nvPr/>
        </p:nvCxnSpPr>
        <p:spPr>
          <a:xfrm rot="-5400000">
            <a:off x="4412500" y="3728725"/>
            <a:ext cx="300300" cy="723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5"/>
          <p:cNvCxnSpPr>
            <a:stCxn id="308" idx="3"/>
            <a:endCxn id="313" idx="1"/>
          </p:cNvCxnSpPr>
          <p:nvPr/>
        </p:nvCxnSpPr>
        <p:spPr>
          <a:xfrm>
            <a:off x="2499200" y="4369975"/>
            <a:ext cx="799200" cy="6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5"/>
          <p:cNvCxnSpPr>
            <a:stCxn id="315" idx="0"/>
            <a:endCxn id="311" idx="3"/>
          </p:cNvCxnSpPr>
          <p:nvPr/>
        </p:nvCxnSpPr>
        <p:spPr>
          <a:xfrm flipH="1" rot="5400000">
            <a:off x="4166600" y="2923188"/>
            <a:ext cx="295500" cy="1219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5"/>
          <p:cNvCxnSpPr>
            <a:stCxn id="311" idx="0"/>
            <a:endCxn id="314" idx="1"/>
          </p:cNvCxnSpPr>
          <p:nvPr/>
        </p:nvCxnSpPr>
        <p:spPr>
          <a:xfrm rot="-5400000">
            <a:off x="3371525" y="2660025"/>
            <a:ext cx="235200" cy="95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5"/>
          <p:cNvCxnSpPr>
            <a:stCxn id="314" idx="0"/>
            <a:endCxn id="316" idx="3"/>
          </p:cNvCxnSpPr>
          <p:nvPr/>
        </p:nvCxnSpPr>
        <p:spPr>
          <a:xfrm flipH="1" rot="5400000">
            <a:off x="4109900" y="2076763"/>
            <a:ext cx="348300" cy="1280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5"/>
          <p:cNvCxnSpPr>
            <a:stCxn id="316" idx="0"/>
            <a:endCxn id="318" idx="1"/>
          </p:cNvCxnSpPr>
          <p:nvPr/>
        </p:nvCxnSpPr>
        <p:spPr>
          <a:xfrm rot="-5400000">
            <a:off x="3872975" y="1352813"/>
            <a:ext cx="168000" cy="195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5"/>
          <p:cNvCxnSpPr>
            <a:stCxn id="318" idx="0"/>
            <a:endCxn id="319" idx="3"/>
          </p:cNvCxnSpPr>
          <p:nvPr/>
        </p:nvCxnSpPr>
        <p:spPr>
          <a:xfrm flipH="1" rot="5400000">
            <a:off x="4388450" y="1096613"/>
            <a:ext cx="274200" cy="1763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25"/>
          <p:cNvSpPr/>
          <p:nvPr/>
        </p:nvSpPr>
        <p:spPr>
          <a:xfrm>
            <a:off x="7310500" y="2374625"/>
            <a:ext cx="1177800" cy="57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 rot="2145816">
            <a:off x="8453394" y="1679559"/>
            <a:ext cx="114981" cy="698293"/>
          </a:xfrm>
          <a:prstGeom prst="downArrow">
            <a:avLst>
              <a:gd fmla="val 50000" name="adj1"/>
              <a:gd fmla="val 8849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/>
        </p:nvSpPr>
        <p:spPr>
          <a:xfrm>
            <a:off x="1056275" y="4495113"/>
            <a:ext cx="126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0000"/>
                </a:solidFill>
              </a:rPr>
              <a:t>Token Classification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2317475" y="3469000"/>
            <a:ext cx="152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0000"/>
                </a:solidFill>
              </a:rPr>
              <a:t>Sequence Classification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7228275" y="1067163"/>
            <a:ext cx="21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FF0000"/>
                </a:solidFill>
              </a:rPr>
              <a:t>Manque de donnée </a:t>
            </a:r>
            <a:r>
              <a:rPr i="1" lang="fr">
                <a:solidFill>
                  <a:srgbClr val="FF0000"/>
                </a:solidFill>
              </a:rPr>
              <a:t>d'entraînement</a:t>
            </a:r>
            <a:endParaRPr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6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2" name="Google Shape;342;p26"/>
          <p:cNvSpPr txBox="1"/>
          <p:nvPr/>
        </p:nvSpPr>
        <p:spPr>
          <a:xfrm>
            <a:off x="8232250" y="4799900"/>
            <a:ext cx="7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14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43" name="Google Shape;343;p26"/>
          <p:cNvSpPr txBox="1"/>
          <p:nvPr/>
        </p:nvSpPr>
        <p:spPr>
          <a:xfrm>
            <a:off x="4064000" y="215525"/>
            <a:ext cx="490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6</a:t>
            </a:r>
            <a:r>
              <a:rPr b="1" lang="fr" sz="3000">
                <a:solidFill>
                  <a:schemeClr val="lt1"/>
                </a:solidFill>
              </a:rPr>
              <a:t> - Critères de Vérification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344" name="Google Shape;344;p26" title="Google Question Mark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0275" y="1244925"/>
            <a:ext cx="4562842" cy="34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7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8232250" y="4799900"/>
            <a:ext cx="7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15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3993250" y="215525"/>
            <a:ext cx="497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7 - Apprentissage Continu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354" name="Google Shape;354;p27" title="ProcessusApprentissage.png"/>
          <p:cNvPicPr preferRelativeResize="0"/>
          <p:nvPr/>
        </p:nvPicPr>
        <p:blipFill rotWithShape="1">
          <a:blip r:embed="rId5">
            <a:alphaModFix/>
          </a:blip>
          <a:srcRect b="0" l="1589" r="2680" t="0"/>
          <a:stretch/>
        </p:blipFill>
        <p:spPr>
          <a:xfrm>
            <a:off x="1082225" y="1228787"/>
            <a:ext cx="6593172" cy="331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232250" y="4799900"/>
            <a:ext cx="6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2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68" name="Google Shape;68;p14" title="Acteu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50" y="1321175"/>
            <a:ext cx="5279925" cy="3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title="Intervenant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4219" y="1225675"/>
            <a:ext cx="3466007" cy="34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804425" y="215525"/>
            <a:ext cx="216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1 - Acteurs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232250" y="4799900"/>
            <a:ext cx="6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3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207850" y="215525"/>
            <a:ext cx="37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2 - Principe General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80" name="Google Shape;80;p15" title="FonctionnementIA.png"/>
          <p:cNvPicPr preferRelativeResize="0"/>
          <p:nvPr/>
        </p:nvPicPr>
        <p:blipFill rotWithShape="1">
          <a:blip r:embed="rId5">
            <a:alphaModFix/>
          </a:blip>
          <a:srcRect b="0" l="3242" r="3569" t="0"/>
          <a:stretch/>
        </p:blipFill>
        <p:spPr>
          <a:xfrm>
            <a:off x="141425" y="1267763"/>
            <a:ext cx="5138075" cy="24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5388425" y="1273875"/>
            <a:ext cx="3584100" cy="3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Etapes principales de l’algorithme :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</a:t>
            </a:r>
            <a:r>
              <a:rPr lang="fr" sz="1200"/>
              <a:t> Dépôt des documents notariés de type PDF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Etiquetage des types de mots et des types de séquences de mots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Entrainement d’un modèle d’IA pré-</a:t>
            </a:r>
            <a:r>
              <a:rPr lang="fr" sz="1200"/>
              <a:t>entraîné</a:t>
            </a:r>
            <a:r>
              <a:rPr lang="fr" sz="1200"/>
              <a:t> pour détecter les types de mot et d’un modèle pour détecter les types des séquences de mots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Inférence des documents notariés utilisateurs avec le modèle </a:t>
            </a:r>
            <a:r>
              <a:rPr lang="fr" sz="1200"/>
              <a:t>entraîné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Vérification des séquences détectées pour les valider selon des critères pré-défini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Mise en place un processus d’apprentissage continu en synthèse</a:t>
            </a:r>
            <a:endParaRPr sz="1200"/>
          </a:p>
        </p:txBody>
      </p:sp>
      <p:sp>
        <p:nvSpPr>
          <p:cNvPr id="82" name="Google Shape;82;p15"/>
          <p:cNvSpPr/>
          <p:nvPr/>
        </p:nvSpPr>
        <p:spPr>
          <a:xfrm>
            <a:off x="133300" y="3892488"/>
            <a:ext cx="5070000" cy="71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Objectif :</a:t>
            </a:r>
            <a:r>
              <a:rPr lang="fr"/>
              <a:t> Analyser des documents notariés de type PDF pour détecter des anomalies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232250" y="4799900"/>
            <a:ext cx="6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4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207850" y="215525"/>
            <a:ext cx="37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2 - Principe General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09500" y="1229950"/>
            <a:ext cx="267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</a:rPr>
              <a:t>Plan de Synthèse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93" name="Google Shape;93;p16" title="File:User-avatar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25" y="2353625"/>
            <a:ext cx="1170202" cy="117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 title="Fichier:PDF file icon.svg — Wikipédi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1895" y="2117450"/>
            <a:ext cx="451169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1597650" y="2738075"/>
            <a:ext cx="932100" cy="22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 title="Symbole du World Wide Web | Vecteurs publique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4963" y="2271325"/>
            <a:ext cx="1475925" cy="14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 rot="10800000">
            <a:off x="1542300" y="3360875"/>
            <a:ext cx="932100" cy="22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1299488" y="3659975"/>
            <a:ext cx="14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Dashboard avec Indicateurs de Vérification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 rot="-1711683">
            <a:off x="4369380" y="1938491"/>
            <a:ext cx="932182" cy="2243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 rot="9000622">
            <a:off x="4453920" y="2399890"/>
            <a:ext cx="932092" cy="2244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 title="JSON | How to fix “fatal error: jsoncpp/json/json.h: No such… | Flickr"/>
          <p:cNvPicPr preferRelativeResize="0"/>
          <p:nvPr/>
        </p:nvPicPr>
        <p:blipFill rotWithShape="1">
          <a:blip r:embed="rId8">
            <a:alphaModFix/>
          </a:blip>
          <a:srcRect b="35897" l="0" r="0" t="33404"/>
          <a:stretch/>
        </p:blipFill>
        <p:spPr>
          <a:xfrm rot="-1819007">
            <a:off x="4581443" y="2697659"/>
            <a:ext cx="1037413" cy="31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title="Fichier:PDF file icon.svg — Wikipédi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63182">
            <a:off x="4346407" y="1344575"/>
            <a:ext cx="451169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 rot="1497404">
            <a:off x="4369473" y="3785084"/>
            <a:ext cx="932137" cy="2244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19525" y="3598925"/>
            <a:ext cx="791400" cy="35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User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2964075" y="3852425"/>
            <a:ext cx="939900" cy="35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Site Web</a:t>
            </a:r>
            <a:endParaRPr/>
          </a:p>
        </p:txBody>
      </p:sp>
      <p:pic>
        <p:nvPicPr>
          <p:cNvPr id="106" name="Google Shape;106;p16" title="Fichier:PDF file icon.svg — Wikipédi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53458">
            <a:off x="4322532" y="4026062"/>
            <a:ext cx="451169" cy="5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title="Serveur schéma icône vector image | Vecteurs publiques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8002" y="3205039"/>
            <a:ext cx="791400" cy="1120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6895600" y="3477575"/>
            <a:ext cx="928200" cy="596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6804500" y="4074275"/>
            <a:ext cx="13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Apprentissage Continue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713050" y="3047375"/>
            <a:ext cx="1293300" cy="35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Formalist IA</a:t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5469500" y="4385938"/>
            <a:ext cx="939900" cy="35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</a:t>
            </a:r>
            <a:endParaRPr/>
          </a:p>
        </p:txBody>
      </p:sp>
      <p:pic>
        <p:nvPicPr>
          <p:cNvPr id="112" name="Google Shape;112;p16" title="Ex_cod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80699" y="1229950"/>
            <a:ext cx="2896236" cy="17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8232250" y="4799900"/>
            <a:ext cx="6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5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291625" y="215525"/>
            <a:ext cx="4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3 - Étiquetage / Labelling 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122" name="Google Shape;122;p17" title="Etiquetage.png"/>
          <p:cNvPicPr preferRelativeResize="0"/>
          <p:nvPr/>
        </p:nvPicPr>
        <p:blipFill rotWithShape="1">
          <a:blip r:embed="rId5">
            <a:alphaModFix/>
          </a:blip>
          <a:srcRect b="0" l="2389" r="5351" t="0"/>
          <a:stretch/>
        </p:blipFill>
        <p:spPr>
          <a:xfrm>
            <a:off x="471200" y="1121600"/>
            <a:ext cx="4332049" cy="26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5193400" y="1283125"/>
            <a:ext cx="3735600" cy="333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Étapes</a:t>
            </a:r>
            <a:r>
              <a:rPr i="1" lang="fr"/>
              <a:t> Principales</a:t>
            </a:r>
            <a:r>
              <a:rPr i="1" lang="fr">
                <a:solidFill>
                  <a:schemeClr val="dk1"/>
                </a:solidFill>
              </a:rPr>
              <a:t> 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→ Importer chaque document notarié brut sous format PDF converti sous forme de texte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→ Zoomer suivant chaque section du texte pour le parcourir et l’analyser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→ Détecter les types de séquences pertinentes de mots de chaque section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→ Détecter les types de mots (tokens) de chaque séquence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→ Construire un dictionnaire de type JSON pour stocker les données dans un dataset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→ Exporter ce dataset de donnée d’apprentissage pour l'entraînement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209500" y="3780825"/>
            <a:ext cx="4726200" cy="83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Objectif : </a:t>
            </a:r>
            <a:r>
              <a:rPr lang="fr">
                <a:solidFill>
                  <a:schemeClr val="dk1"/>
                </a:solidFill>
              </a:rPr>
              <a:t>Étiqueter les mots et séquences de mots pertinents des documents notariés PDF pour créer des données d'entraînement pour l’IA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8232250" y="4799900"/>
            <a:ext cx="6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291625" y="215525"/>
            <a:ext cx="4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3 - Étiquetage / Labelling 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213575" y="1576550"/>
            <a:ext cx="1873200" cy="259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Classifier_Attestation_Propriete</a:t>
            </a:r>
            <a:r>
              <a:rPr lang="fr" sz="800"/>
              <a:t>()</a:t>
            </a:r>
            <a:endParaRPr sz="800"/>
          </a:p>
        </p:txBody>
      </p:sp>
      <p:sp>
        <p:nvSpPr>
          <p:cNvPr id="135" name="Google Shape;135;p18"/>
          <p:cNvSpPr txBox="1"/>
          <p:nvPr/>
        </p:nvSpPr>
        <p:spPr>
          <a:xfrm>
            <a:off x="100050" y="1084000"/>
            <a:ext cx="864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chemeClr val="dk2"/>
                </a:solidFill>
              </a:rPr>
              <a:t>Schéma</a:t>
            </a:r>
            <a:r>
              <a:rPr b="1" i="1" lang="fr" sz="1800">
                <a:solidFill>
                  <a:schemeClr val="dk2"/>
                </a:solidFill>
              </a:rPr>
              <a:t> d’interaction des fonctions : JSON_Dataset_Builder.py </a:t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chemeClr val="dk2"/>
                </a:solidFill>
              </a:rPr>
              <a:t>Ex : Attestation de Propriété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1180600" y="2345825"/>
            <a:ext cx="6462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extract</a:t>
            </a:r>
            <a:r>
              <a:rPr lang="fr" sz="800"/>
              <a:t>()</a:t>
            </a:r>
            <a:endParaRPr sz="800"/>
          </a:p>
        </p:txBody>
      </p:sp>
      <p:sp>
        <p:nvSpPr>
          <p:cNvPr id="137" name="Google Shape;137;p18"/>
          <p:cNvSpPr/>
          <p:nvPr/>
        </p:nvSpPr>
        <p:spPr>
          <a:xfrm>
            <a:off x="209500" y="3039550"/>
            <a:ext cx="16173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get_json_etat_civil_D_3()</a:t>
            </a:r>
            <a:endParaRPr sz="800"/>
          </a:p>
        </p:txBody>
      </p:sp>
      <p:sp>
        <p:nvSpPr>
          <p:cNvPr id="138" name="Google Shape;138;p18"/>
          <p:cNvSpPr/>
          <p:nvPr/>
        </p:nvSpPr>
        <p:spPr>
          <a:xfrm>
            <a:off x="209500" y="2734750"/>
            <a:ext cx="16173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…</a:t>
            </a:r>
            <a:endParaRPr sz="800"/>
          </a:p>
        </p:txBody>
      </p:sp>
      <p:sp>
        <p:nvSpPr>
          <p:cNvPr id="139" name="Google Shape;139;p18"/>
          <p:cNvSpPr/>
          <p:nvPr/>
        </p:nvSpPr>
        <p:spPr>
          <a:xfrm>
            <a:off x="209500" y="3344350"/>
            <a:ext cx="1621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get_json_etat_civil_H_3()</a:t>
            </a:r>
            <a:endParaRPr sz="800"/>
          </a:p>
        </p:txBody>
      </p:sp>
      <p:sp>
        <p:nvSpPr>
          <p:cNvPr id="140" name="Google Shape;140;p18"/>
          <p:cNvSpPr/>
          <p:nvPr/>
        </p:nvSpPr>
        <p:spPr>
          <a:xfrm>
            <a:off x="213575" y="3649150"/>
            <a:ext cx="16173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get_json_etat_designation_4()</a:t>
            </a:r>
            <a:endParaRPr sz="800"/>
          </a:p>
        </p:txBody>
      </p:sp>
      <p:sp>
        <p:nvSpPr>
          <p:cNvPr id="141" name="Google Shape;141;p18"/>
          <p:cNvSpPr/>
          <p:nvPr/>
        </p:nvSpPr>
        <p:spPr>
          <a:xfrm>
            <a:off x="213575" y="3953950"/>
            <a:ext cx="1621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get_json_evaluation_5()</a:t>
            </a:r>
            <a:endParaRPr sz="800"/>
          </a:p>
        </p:txBody>
      </p:sp>
      <p:sp>
        <p:nvSpPr>
          <p:cNvPr id="142" name="Google Shape;142;p18"/>
          <p:cNvSpPr/>
          <p:nvPr/>
        </p:nvSpPr>
        <p:spPr>
          <a:xfrm>
            <a:off x="213575" y="4258750"/>
            <a:ext cx="1621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… (Total : 14 fonctions)</a:t>
            </a:r>
            <a:endParaRPr sz="800"/>
          </a:p>
        </p:txBody>
      </p:sp>
      <p:sp>
        <p:nvSpPr>
          <p:cNvPr id="143" name="Google Shape;143;p18"/>
          <p:cNvSpPr/>
          <p:nvPr/>
        </p:nvSpPr>
        <p:spPr>
          <a:xfrm>
            <a:off x="2464200" y="3953950"/>
            <a:ext cx="16173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get_match</a:t>
            </a:r>
            <a:r>
              <a:rPr lang="fr" sz="800"/>
              <a:t>()</a:t>
            </a:r>
            <a:endParaRPr sz="800"/>
          </a:p>
        </p:txBody>
      </p:sp>
      <p:sp>
        <p:nvSpPr>
          <p:cNvPr id="144" name="Google Shape;144;p18"/>
          <p:cNvSpPr/>
          <p:nvPr/>
        </p:nvSpPr>
        <p:spPr>
          <a:xfrm>
            <a:off x="2464200" y="4258750"/>
            <a:ext cx="1621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get_matches</a:t>
            </a:r>
            <a:r>
              <a:rPr lang="fr" sz="800"/>
              <a:t>()</a:t>
            </a:r>
            <a:endParaRPr sz="800"/>
          </a:p>
        </p:txBody>
      </p:sp>
      <p:sp>
        <p:nvSpPr>
          <p:cNvPr id="145" name="Google Shape;145;p18"/>
          <p:cNvSpPr/>
          <p:nvPr/>
        </p:nvSpPr>
        <p:spPr>
          <a:xfrm>
            <a:off x="213575" y="2048950"/>
            <a:ext cx="7671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import_pdf</a:t>
            </a:r>
            <a:r>
              <a:rPr lang="fr" sz="800"/>
              <a:t>()</a:t>
            </a:r>
            <a:endParaRPr sz="800"/>
          </a:p>
        </p:txBody>
      </p:sp>
      <p:sp>
        <p:nvSpPr>
          <p:cNvPr id="146" name="Google Shape;146;p18"/>
          <p:cNvSpPr/>
          <p:nvPr/>
        </p:nvSpPr>
        <p:spPr>
          <a:xfrm>
            <a:off x="4763200" y="3649150"/>
            <a:ext cx="1569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set_normed_data_name()</a:t>
            </a:r>
            <a:endParaRPr sz="800"/>
          </a:p>
        </p:txBody>
      </p:sp>
      <p:sp>
        <p:nvSpPr>
          <p:cNvPr id="147" name="Google Shape;147;p18"/>
          <p:cNvSpPr/>
          <p:nvPr/>
        </p:nvSpPr>
        <p:spPr>
          <a:xfrm>
            <a:off x="4793725" y="2734750"/>
            <a:ext cx="15384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…</a:t>
            </a:r>
            <a:endParaRPr sz="900"/>
          </a:p>
        </p:txBody>
      </p:sp>
      <p:sp>
        <p:nvSpPr>
          <p:cNvPr id="148" name="Google Shape;148;p18"/>
          <p:cNvSpPr/>
          <p:nvPr/>
        </p:nvSpPr>
        <p:spPr>
          <a:xfrm>
            <a:off x="4763150" y="3953950"/>
            <a:ext cx="1569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set_normed_data_wedding()</a:t>
            </a:r>
            <a:endParaRPr sz="800"/>
          </a:p>
        </p:txBody>
      </p:sp>
      <p:sp>
        <p:nvSpPr>
          <p:cNvPr id="149" name="Google Shape;149;p18"/>
          <p:cNvSpPr/>
          <p:nvPr/>
        </p:nvSpPr>
        <p:spPr>
          <a:xfrm>
            <a:off x="4763150" y="4258750"/>
            <a:ext cx="1569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… (Total : 13 fonctions)</a:t>
            </a:r>
            <a:endParaRPr sz="800"/>
          </a:p>
        </p:txBody>
      </p:sp>
      <p:sp>
        <p:nvSpPr>
          <p:cNvPr id="150" name="Google Shape;150;p18"/>
          <p:cNvSpPr/>
          <p:nvPr/>
        </p:nvSpPr>
        <p:spPr>
          <a:xfrm>
            <a:off x="2464200" y="3344350"/>
            <a:ext cx="16173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set_flatten_text()</a:t>
            </a:r>
            <a:endParaRPr sz="800"/>
          </a:p>
        </p:txBody>
      </p:sp>
      <p:sp>
        <p:nvSpPr>
          <p:cNvPr id="151" name="Google Shape;151;p18"/>
          <p:cNvSpPr/>
          <p:nvPr/>
        </p:nvSpPr>
        <p:spPr>
          <a:xfrm>
            <a:off x="2464200" y="3649150"/>
            <a:ext cx="1621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update_flatten_text()</a:t>
            </a:r>
            <a:endParaRPr sz="800"/>
          </a:p>
        </p:txBody>
      </p:sp>
      <p:sp>
        <p:nvSpPr>
          <p:cNvPr id="152" name="Google Shape;152;p18"/>
          <p:cNvSpPr/>
          <p:nvPr/>
        </p:nvSpPr>
        <p:spPr>
          <a:xfrm>
            <a:off x="4763150" y="3344350"/>
            <a:ext cx="1569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set_normed_data_location()</a:t>
            </a:r>
            <a:endParaRPr sz="800"/>
          </a:p>
        </p:txBody>
      </p:sp>
      <p:sp>
        <p:nvSpPr>
          <p:cNvPr id="153" name="Google Shape;153;p18"/>
          <p:cNvSpPr/>
          <p:nvPr/>
        </p:nvSpPr>
        <p:spPr>
          <a:xfrm>
            <a:off x="4763200" y="3039550"/>
            <a:ext cx="1569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set_normed_data_date()</a:t>
            </a:r>
            <a:endParaRPr sz="800"/>
          </a:p>
        </p:txBody>
      </p:sp>
      <p:sp>
        <p:nvSpPr>
          <p:cNvPr id="154" name="Google Shape;154;p18"/>
          <p:cNvSpPr txBox="1"/>
          <p:nvPr/>
        </p:nvSpPr>
        <p:spPr>
          <a:xfrm>
            <a:off x="2066775" y="2610300"/>
            <a:ext cx="2454300" cy="511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Exemple : Domiciles des héritie</a:t>
            </a: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rs r</a:t>
            </a:r>
            <a:r>
              <a:rPr lang="f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"demeurant[\s\n]à(.*?)\."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7049825" y="3953950"/>
            <a:ext cx="16173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get_start_index</a:t>
            </a:r>
            <a:r>
              <a:rPr lang="fr" sz="800"/>
              <a:t>()</a:t>
            </a:r>
            <a:endParaRPr sz="800"/>
          </a:p>
        </p:txBody>
      </p:sp>
      <p:sp>
        <p:nvSpPr>
          <p:cNvPr id="156" name="Google Shape;156;p18"/>
          <p:cNvSpPr/>
          <p:nvPr/>
        </p:nvSpPr>
        <p:spPr>
          <a:xfrm>
            <a:off x="7049825" y="4258750"/>
            <a:ext cx="1621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get_start_index_from_token()</a:t>
            </a:r>
            <a:endParaRPr sz="800"/>
          </a:p>
        </p:txBody>
      </p:sp>
      <p:sp>
        <p:nvSpPr>
          <p:cNvPr id="157" name="Google Shape;157;p18"/>
          <p:cNvSpPr/>
          <p:nvPr/>
        </p:nvSpPr>
        <p:spPr>
          <a:xfrm>
            <a:off x="7049825" y="3344350"/>
            <a:ext cx="16173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set_token_label</a:t>
            </a:r>
            <a:r>
              <a:rPr lang="fr" sz="800"/>
              <a:t>()</a:t>
            </a:r>
            <a:endParaRPr sz="800"/>
          </a:p>
        </p:txBody>
      </p:sp>
      <p:sp>
        <p:nvSpPr>
          <p:cNvPr id="158" name="Google Shape;158;p18"/>
          <p:cNvSpPr/>
          <p:nvPr/>
        </p:nvSpPr>
        <p:spPr>
          <a:xfrm>
            <a:off x="7049825" y="3649150"/>
            <a:ext cx="1621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add_token</a:t>
            </a:r>
            <a:r>
              <a:rPr lang="fr" sz="800"/>
              <a:t>()</a:t>
            </a:r>
            <a:endParaRPr sz="800"/>
          </a:p>
        </p:txBody>
      </p:sp>
      <p:sp>
        <p:nvSpPr>
          <p:cNvPr id="159" name="Google Shape;159;p18"/>
          <p:cNvSpPr txBox="1"/>
          <p:nvPr/>
        </p:nvSpPr>
        <p:spPr>
          <a:xfrm>
            <a:off x="2760250" y="1892500"/>
            <a:ext cx="31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REGEX : Regular Expression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6666875" y="2472725"/>
            <a:ext cx="2358900" cy="69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Exemple : Adresse dans un Lieu</a:t>
            </a: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f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"[A-ZÉÈÂÊÏÛ\s-]{3,}.*(?:(?&lt;!\d)\,|\))\,*(.*?((?&lt;!\d)\,|\.))"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958025" y="1576550"/>
            <a:ext cx="1957500" cy="77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display_first_info()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display_json_subdataset()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display_json_dataset()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get_json_subdataset()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get_json_dataset()</a:t>
            </a:r>
            <a:endParaRPr sz="800"/>
          </a:p>
        </p:txBody>
      </p:sp>
      <p:sp>
        <p:nvSpPr>
          <p:cNvPr id="162" name="Google Shape;162;p18"/>
          <p:cNvSpPr txBox="1"/>
          <p:nvPr/>
        </p:nvSpPr>
        <p:spPr>
          <a:xfrm>
            <a:off x="145525" y="4487350"/>
            <a:ext cx="1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Sequence Classification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4793725" y="4487350"/>
            <a:ext cx="153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Token</a:t>
            </a:r>
            <a:r>
              <a:rPr lang="fr" sz="1200">
                <a:solidFill>
                  <a:srgbClr val="FF0000"/>
                </a:solidFill>
              </a:rPr>
              <a:t> Classification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164" name="Google Shape;164;p18"/>
          <p:cNvCxnSpPr>
            <a:stCxn id="134" idx="2"/>
            <a:endCxn id="145" idx="0"/>
          </p:cNvCxnSpPr>
          <p:nvPr/>
        </p:nvCxnSpPr>
        <p:spPr>
          <a:xfrm rot="5400000">
            <a:off x="766925" y="1665800"/>
            <a:ext cx="213300" cy="553200"/>
          </a:xfrm>
          <a:prstGeom prst="curvedConnector3">
            <a:avLst>
              <a:gd fmla="val 4997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8"/>
          <p:cNvCxnSpPr>
            <a:stCxn id="145" idx="3"/>
            <a:endCxn id="136" idx="0"/>
          </p:cNvCxnSpPr>
          <p:nvPr/>
        </p:nvCxnSpPr>
        <p:spPr>
          <a:xfrm>
            <a:off x="980675" y="2178550"/>
            <a:ext cx="522900" cy="167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8"/>
          <p:cNvCxnSpPr>
            <a:stCxn id="136" idx="1"/>
            <a:endCxn id="138" idx="0"/>
          </p:cNvCxnSpPr>
          <p:nvPr/>
        </p:nvCxnSpPr>
        <p:spPr>
          <a:xfrm flipH="1">
            <a:off x="1018300" y="2475425"/>
            <a:ext cx="162300" cy="259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8"/>
          <p:cNvCxnSpPr>
            <a:stCxn id="139" idx="3"/>
            <a:endCxn id="150" idx="1"/>
          </p:cNvCxnSpPr>
          <p:nvPr/>
        </p:nvCxnSpPr>
        <p:spPr>
          <a:xfrm>
            <a:off x="1831000" y="3473950"/>
            <a:ext cx="633300" cy="6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8"/>
          <p:cNvCxnSpPr>
            <a:endCxn id="151" idx="1"/>
          </p:cNvCxnSpPr>
          <p:nvPr/>
        </p:nvCxnSpPr>
        <p:spPr>
          <a:xfrm>
            <a:off x="1924200" y="3473950"/>
            <a:ext cx="540000" cy="304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8"/>
          <p:cNvCxnSpPr>
            <a:stCxn id="139" idx="3"/>
            <a:endCxn id="143" idx="1"/>
          </p:cNvCxnSpPr>
          <p:nvPr/>
        </p:nvCxnSpPr>
        <p:spPr>
          <a:xfrm>
            <a:off x="1831000" y="3473950"/>
            <a:ext cx="633300" cy="6096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8"/>
          <p:cNvCxnSpPr>
            <a:stCxn id="139" idx="3"/>
            <a:endCxn id="144" idx="1"/>
          </p:cNvCxnSpPr>
          <p:nvPr/>
        </p:nvCxnSpPr>
        <p:spPr>
          <a:xfrm>
            <a:off x="1831000" y="3473950"/>
            <a:ext cx="633300" cy="914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8"/>
          <p:cNvCxnSpPr>
            <a:stCxn id="144" idx="3"/>
            <a:endCxn id="153" idx="1"/>
          </p:cNvCxnSpPr>
          <p:nvPr/>
        </p:nvCxnSpPr>
        <p:spPr>
          <a:xfrm flipH="1" rot="10800000">
            <a:off x="4085700" y="3169150"/>
            <a:ext cx="677400" cy="12192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8"/>
          <p:cNvCxnSpPr>
            <a:stCxn id="144" idx="3"/>
            <a:endCxn id="152" idx="1"/>
          </p:cNvCxnSpPr>
          <p:nvPr/>
        </p:nvCxnSpPr>
        <p:spPr>
          <a:xfrm flipH="1" rot="10800000">
            <a:off x="4085700" y="3473950"/>
            <a:ext cx="677400" cy="9144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8"/>
          <p:cNvCxnSpPr>
            <a:stCxn id="144" idx="3"/>
            <a:endCxn id="146" idx="1"/>
          </p:cNvCxnSpPr>
          <p:nvPr/>
        </p:nvCxnSpPr>
        <p:spPr>
          <a:xfrm flipH="1" rot="10800000">
            <a:off x="4085700" y="3778750"/>
            <a:ext cx="677400" cy="609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8"/>
          <p:cNvCxnSpPr>
            <a:stCxn id="144" idx="3"/>
            <a:endCxn id="148" idx="1"/>
          </p:cNvCxnSpPr>
          <p:nvPr/>
        </p:nvCxnSpPr>
        <p:spPr>
          <a:xfrm flipH="1" rot="10800000">
            <a:off x="4085700" y="4083550"/>
            <a:ext cx="677400" cy="3048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8"/>
          <p:cNvCxnSpPr>
            <a:stCxn id="152" idx="3"/>
            <a:endCxn id="158" idx="1"/>
          </p:cNvCxnSpPr>
          <p:nvPr/>
        </p:nvCxnSpPr>
        <p:spPr>
          <a:xfrm>
            <a:off x="6332150" y="3473950"/>
            <a:ext cx="717600" cy="3048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8"/>
          <p:cNvCxnSpPr>
            <a:stCxn id="152" idx="3"/>
            <a:endCxn id="155" idx="1"/>
          </p:cNvCxnSpPr>
          <p:nvPr/>
        </p:nvCxnSpPr>
        <p:spPr>
          <a:xfrm>
            <a:off x="6332150" y="3473950"/>
            <a:ext cx="717600" cy="609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8"/>
          <p:cNvCxnSpPr>
            <a:stCxn id="152" idx="3"/>
            <a:endCxn id="156" idx="1"/>
          </p:cNvCxnSpPr>
          <p:nvPr/>
        </p:nvCxnSpPr>
        <p:spPr>
          <a:xfrm>
            <a:off x="6332150" y="3473950"/>
            <a:ext cx="717600" cy="914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8"/>
          <p:cNvCxnSpPr>
            <a:stCxn id="152" idx="3"/>
            <a:endCxn id="157" idx="1"/>
          </p:cNvCxnSpPr>
          <p:nvPr/>
        </p:nvCxnSpPr>
        <p:spPr>
          <a:xfrm>
            <a:off x="6332150" y="3473950"/>
            <a:ext cx="717600" cy="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8232250" y="4799900"/>
            <a:ext cx="6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7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4293750" y="215525"/>
            <a:ext cx="467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000">
                <a:solidFill>
                  <a:schemeClr val="lt1"/>
                </a:solidFill>
              </a:rPr>
              <a:t>3 - Étiquetage / Labelling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110600" y="1454550"/>
            <a:ext cx="198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2"/>
                </a:solidFill>
              </a:rPr>
              <a:t>Exemple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2"/>
                </a:solidFill>
              </a:rPr>
              <a:t>Entrée / Sortie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189" name="Google Shape;189;p19" title="HeritiersPDF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1" y="1225750"/>
            <a:ext cx="2912200" cy="3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 title="Ex_tokens_JSON_Datase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600" y="1165063"/>
            <a:ext cx="1089783" cy="354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 title="Ex_tokens_labels_JSON_Datase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0800" y="1235675"/>
            <a:ext cx="1018900" cy="3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 title="Ex_positions_index_JSON_Datase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0800" y="1191400"/>
            <a:ext cx="821200" cy="353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>
            <a:off x="3164025" y="2511563"/>
            <a:ext cx="2129400" cy="461700"/>
          </a:xfrm>
          <a:prstGeom prst="rightArrow">
            <a:avLst>
              <a:gd fmla="val 50000" name="adj1"/>
              <a:gd fmla="val 6041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JSON_Dataset_Builder.py</a:t>
            </a:r>
            <a:endParaRPr sz="1200"/>
          </a:p>
        </p:txBody>
      </p:sp>
      <p:pic>
        <p:nvPicPr>
          <p:cNvPr id="194" name="Google Shape;194;p19" title="Load Loading GIF"/>
          <p:cNvPicPr preferRelativeResize="0"/>
          <p:nvPr/>
        </p:nvPicPr>
        <p:blipFill rotWithShape="1">
          <a:blip r:embed="rId9">
            <a:alphaModFix/>
          </a:blip>
          <a:srcRect b="26900" l="0" r="0" t="0"/>
          <a:stretch/>
        </p:blipFill>
        <p:spPr>
          <a:xfrm>
            <a:off x="3292025" y="3352606"/>
            <a:ext cx="1730825" cy="92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8232250" y="4799900"/>
            <a:ext cx="6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8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5090875" y="215525"/>
            <a:ext cx="388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4 - Apprentissage IA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04" name="Google Shape;204;p20" title="Apprentissage.png"/>
          <p:cNvPicPr preferRelativeResize="0"/>
          <p:nvPr/>
        </p:nvPicPr>
        <p:blipFill rotWithShape="1">
          <a:blip r:embed="rId5">
            <a:alphaModFix/>
          </a:blip>
          <a:srcRect b="3945" l="1760" r="4588" t="3880"/>
          <a:stretch/>
        </p:blipFill>
        <p:spPr>
          <a:xfrm>
            <a:off x="137475" y="1152425"/>
            <a:ext cx="4953399" cy="260619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5397300" y="1273875"/>
            <a:ext cx="3537300" cy="3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Étapes</a:t>
            </a:r>
            <a:r>
              <a:rPr i="1" lang="fr"/>
              <a:t> Principales :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Importer l’ensemble des données </a:t>
            </a:r>
            <a:r>
              <a:rPr lang="fr" sz="1200"/>
              <a:t>d'entraînement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Remettre en forme ce dataset pour prendre en compte le contexte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Charger un modèle pré-</a:t>
            </a:r>
            <a:r>
              <a:rPr lang="fr" sz="1200"/>
              <a:t>entraîné</a:t>
            </a:r>
            <a:r>
              <a:rPr lang="fr" sz="1200"/>
              <a:t> de LLM (Large Language Model) (BERT ou Mistral)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Aligner la représentation en token du modèle avec les données </a:t>
            </a:r>
            <a:r>
              <a:rPr lang="fr" sz="1200"/>
              <a:t>d'entraînement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</a:t>
            </a:r>
            <a:r>
              <a:rPr lang="fr" sz="1200"/>
              <a:t>Entraîner</a:t>
            </a:r>
            <a:r>
              <a:rPr lang="fr" sz="1200"/>
              <a:t> ce modèle pour la classification de token et la classification de séquence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→ Analyser le modèle pour l’optimiser</a:t>
            </a:r>
            <a:endParaRPr sz="1200"/>
          </a:p>
        </p:txBody>
      </p:sp>
      <p:sp>
        <p:nvSpPr>
          <p:cNvPr id="206" name="Google Shape;206;p20"/>
          <p:cNvSpPr/>
          <p:nvPr/>
        </p:nvSpPr>
        <p:spPr>
          <a:xfrm>
            <a:off x="209500" y="3892500"/>
            <a:ext cx="4805400" cy="71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Objectif :</a:t>
            </a:r>
            <a:r>
              <a:rPr lang="fr"/>
              <a:t> </a:t>
            </a:r>
            <a:r>
              <a:rPr lang="fr"/>
              <a:t>Entraîner</a:t>
            </a:r>
            <a:r>
              <a:rPr lang="fr"/>
              <a:t> un modèle pré-</a:t>
            </a:r>
            <a:r>
              <a:rPr lang="fr"/>
              <a:t>entraîné</a:t>
            </a:r>
            <a:r>
              <a:rPr lang="fr"/>
              <a:t> de LLM pour l’adapter à l’analyse de documents notariés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 title="HautDePage1.png"/>
          <p:cNvPicPr preferRelativeResize="0"/>
          <p:nvPr/>
        </p:nvPicPr>
        <p:blipFill rotWithShape="1">
          <a:blip r:embed="rId3">
            <a:alphaModFix/>
          </a:blip>
          <a:srcRect b="12935" l="0" r="0" t="11019"/>
          <a:stretch/>
        </p:blipFill>
        <p:spPr>
          <a:xfrm>
            <a:off x="0" y="0"/>
            <a:ext cx="9143998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 title="BasDePage1.png"/>
          <p:cNvPicPr preferRelativeResize="0"/>
          <p:nvPr/>
        </p:nvPicPr>
        <p:blipFill rotWithShape="1">
          <a:blip r:embed="rId4">
            <a:alphaModFix/>
          </a:blip>
          <a:srcRect b="24077" l="0" r="0" t="24077"/>
          <a:stretch/>
        </p:blipFill>
        <p:spPr>
          <a:xfrm>
            <a:off x="0" y="4799900"/>
            <a:ext cx="9144002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209500" y="4799900"/>
            <a:ext cx="25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Copyright 2024 </a:t>
            </a:r>
            <a:r>
              <a:rPr lang="fr" sz="1100">
                <a:solidFill>
                  <a:schemeClr val="dk1"/>
                </a:solidFill>
                <a:highlight>
                  <a:srgbClr val="F9F9F9"/>
                </a:highlight>
              </a:rPr>
              <a:t>©</a:t>
            </a:r>
            <a:r>
              <a:rPr lang="fr" sz="1000">
                <a:solidFill>
                  <a:schemeClr val="lt1"/>
                </a:solidFill>
              </a:rPr>
              <a:t> Bellvision // Formalist 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8232250" y="4799900"/>
            <a:ext cx="6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Page 9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5090875" y="215525"/>
            <a:ext cx="388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4 - Apprentissage IA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149525" y="1137213"/>
            <a:ext cx="86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chemeClr val="dk2"/>
                </a:solidFill>
              </a:rPr>
              <a:t>Schéma d’interaction des fonctions : Training_Model.py 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3452525" y="2317750"/>
            <a:ext cx="1155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set_tokenizer()</a:t>
            </a:r>
            <a:endParaRPr sz="800"/>
          </a:p>
        </p:txBody>
      </p:sp>
      <p:sp>
        <p:nvSpPr>
          <p:cNvPr id="218" name="Google Shape;218;p21"/>
          <p:cNvSpPr/>
          <p:nvPr/>
        </p:nvSpPr>
        <p:spPr>
          <a:xfrm>
            <a:off x="250625" y="3067700"/>
            <a:ext cx="1369500" cy="259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Classification_Model</a:t>
            </a:r>
            <a:r>
              <a:rPr lang="fr" sz="800"/>
              <a:t>()</a:t>
            </a:r>
            <a:endParaRPr sz="800"/>
          </a:p>
        </p:txBody>
      </p:sp>
      <p:sp>
        <p:nvSpPr>
          <p:cNvPr id="219" name="Google Shape;219;p21"/>
          <p:cNvSpPr/>
          <p:nvPr/>
        </p:nvSpPr>
        <p:spPr>
          <a:xfrm>
            <a:off x="242675" y="2185588"/>
            <a:ext cx="1369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set_train_dataset()</a:t>
            </a:r>
            <a:endParaRPr sz="800"/>
          </a:p>
        </p:txBody>
      </p:sp>
      <p:sp>
        <p:nvSpPr>
          <p:cNvPr id="220" name="Google Shape;220;p21"/>
          <p:cNvSpPr/>
          <p:nvPr/>
        </p:nvSpPr>
        <p:spPr>
          <a:xfrm>
            <a:off x="250625" y="2626638"/>
            <a:ext cx="1369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load_dataset</a:t>
            </a:r>
            <a:r>
              <a:rPr lang="fr" sz="800"/>
              <a:t>()</a:t>
            </a:r>
            <a:endParaRPr sz="800"/>
          </a:p>
        </p:txBody>
      </p:sp>
      <p:sp>
        <p:nvSpPr>
          <p:cNvPr id="221" name="Google Shape;221;p21"/>
          <p:cNvSpPr/>
          <p:nvPr/>
        </p:nvSpPr>
        <p:spPr>
          <a:xfrm>
            <a:off x="242675" y="3936738"/>
            <a:ext cx="1369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load_loss()</a:t>
            </a:r>
            <a:endParaRPr sz="800"/>
          </a:p>
        </p:txBody>
      </p:sp>
      <p:pic>
        <p:nvPicPr>
          <p:cNvPr id="222" name="Google Shape;222;p21" title="Network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425" y="1874125"/>
            <a:ext cx="2500200" cy="25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242675" y="4290713"/>
            <a:ext cx="1369500" cy="25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plot_loss_function()</a:t>
            </a:r>
            <a:endParaRPr sz="800"/>
          </a:p>
        </p:txBody>
      </p:sp>
      <p:sp>
        <p:nvSpPr>
          <p:cNvPr id="224" name="Google Shape;224;p21"/>
          <p:cNvSpPr/>
          <p:nvPr/>
        </p:nvSpPr>
        <p:spPr>
          <a:xfrm>
            <a:off x="1976388" y="4379200"/>
            <a:ext cx="1952700" cy="25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get_config_model</a:t>
            </a:r>
            <a:r>
              <a:rPr lang="fr" sz="800"/>
              <a:t>()</a:t>
            </a:r>
            <a:endParaRPr sz="800"/>
          </a:p>
        </p:txBody>
      </p:sp>
      <p:sp>
        <p:nvSpPr>
          <p:cNvPr id="225" name="Google Shape;225;p21"/>
          <p:cNvSpPr/>
          <p:nvPr/>
        </p:nvSpPr>
        <p:spPr>
          <a:xfrm>
            <a:off x="1976388" y="3335525"/>
            <a:ext cx="19527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train_token_classification_model()</a:t>
            </a:r>
            <a:endParaRPr sz="800"/>
          </a:p>
        </p:txBody>
      </p:sp>
      <p:sp>
        <p:nvSpPr>
          <p:cNvPr id="226" name="Google Shape;226;p21"/>
          <p:cNvSpPr/>
          <p:nvPr/>
        </p:nvSpPr>
        <p:spPr>
          <a:xfrm>
            <a:off x="1976388" y="3868925"/>
            <a:ext cx="19527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test_token_classification_model()</a:t>
            </a:r>
            <a:endParaRPr sz="800"/>
          </a:p>
        </p:txBody>
      </p:sp>
      <p:sp>
        <p:nvSpPr>
          <p:cNvPr id="227" name="Google Shape;227;p21"/>
          <p:cNvSpPr/>
          <p:nvPr/>
        </p:nvSpPr>
        <p:spPr>
          <a:xfrm>
            <a:off x="4221413" y="3335525"/>
            <a:ext cx="19527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train_sequence_classification_model()</a:t>
            </a:r>
            <a:endParaRPr sz="800"/>
          </a:p>
        </p:txBody>
      </p:sp>
      <p:sp>
        <p:nvSpPr>
          <p:cNvPr id="228" name="Google Shape;228;p21"/>
          <p:cNvSpPr/>
          <p:nvPr/>
        </p:nvSpPr>
        <p:spPr>
          <a:xfrm>
            <a:off x="4221413" y="3868925"/>
            <a:ext cx="19527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test_sequence_classification_model()</a:t>
            </a:r>
            <a:endParaRPr sz="800"/>
          </a:p>
        </p:txBody>
      </p:sp>
      <p:sp>
        <p:nvSpPr>
          <p:cNvPr id="229" name="Google Shape;229;p21"/>
          <p:cNvSpPr/>
          <p:nvPr/>
        </p:nvSpPr>
        <p:spPr>
          <a:xfrm>
            <a:off x="1976525" y="2206750"/>
            <a:ext cx="10644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freeze</a:t>
            </a:r>
            <a:r>
              <a:rPr lang="fr" sz="800"/>
              <a:t>()</a:t>
            </a:r>
            <a:endParaRPr sz="800"/>
          </a:p>
        </p:txBody>
      </p:sp>
      <p:sp>
        <p:nvSpPr>
          <p:cNvPr id="230" name="Google Shape;230;p21"/>
          <p:cNvSpPr/>
          <p:nvPr/>
        </p:nvSpPr>
        <p:spPr>
          <a:xfrm>
            <a:off x="4221413" y="4379200"/>
            <a:ext cx="1952700" cy="25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get_parameters()</a:t>
            </a:r>
            <a:endParaRPr sz="800"/>
          </a:p>
        </p:txBody>
      </p:sp>
      <p:sp>
        <p:nvSpPr>
          <p:cNvPr id="231" name="Google Shape;231;p21"/>
          <p:cNvSpPr/>
          <p:nvPr/>
        </p:nvSpPr>
        <p:spPr>
          <a:xfrm>
            <a:off x="5019125" y="2175950"/>
            <a:ext cx="11550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compute_metrics</a:t>
            </a:r>
            <a:r>
              <a:rPr lang="fr" sz="800"/>
              <a:t>()</a:t>
            </a:r>
            <a:endParaRPr sz="800"/>
          </a:p>
        </p:txBody>
      </p:sp>
      <p:sp>
        <p:nvSpPr>
          <p:cNvPr id="232" name="Google Shape;232;p21"/>
          <p:cNvSpPr/>
          <p:nvPr/>
        </p:nvSpPr>
        <p:spPr>
          <a:xfrm>
            <a:off x="242675" y="1744525"/>
            <a:ext cx="1369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sort</a:t>
            </a:r>
            <a:r>
              <a:rPr lang="fr" sz="800"/>
              <a:t>_dataset()</a:t>
            </a:r>
            <a:endParaRPr sz="800"/>
          </a:p>
        </p:txBody>
      </p:sp>
      <p:sp>
        <p:nvSpPr>
          <p:cNvPr id="233" name="Google Shape;233;p21"/>
          <p:cNvSpPr/>
          <p:nvPr/>
        </p:nvSpPr>
        <p:spPr>
          <a:xfrm>
            <a:off x="1976400" y="1773238"/>
            <a:ext cx="1876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tokenize_and_align_labels</a:t>
            </a:r>
            <a:r>
              <a:rPr lang="fr" sz="800"/>
              <a:t>()</a:t>
            </a:r>
            <a:endParaRPr sz="800"/>
          </a:p>
        </p:txBody>
      </p:sp>
      <p:sp>
        <p:nvSpPr>
          <p:cNvPr id="234" name="Google Shape;234;p21"/>
          <p:cNvSpPr/>
          <p:nvPr/>
        </p:nvSpPr>
        <p:spPr>
          <a:xfrm>
            <a:off x="4132925" y="1744350"/>
            <a:ext cx="19527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preprocess_function</a:t>
            </a:r>
            <a:r>
              <a:rPr lang="fr" sz="800"/>
              <a:t>()</a:t>
            </a:r>
            <a:endParaRPr sz="800"/>
          </a:p>
        </p:txBody>
      </p:sp>
      <p:sp>
        <p:nvSpPr>
          <p:cNvPr id="235" name="Google Shape;235;p21"/>
          <p:cNvSpPr/>
          <p:nvPr/>
        </p:nvSpPr>
        <p:spPr>
          <a:xfrm>
            <a:off x="1976388" y="2825250"/>
            <a:ext cx="19527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set_token_classification_model()</a:t>
            </a:r>
            <a:endParaRPr sz="800"/>
          </a:p>
        </p:txBody>
      </p:sp>
      <p:sp>
        <p:nvSpPr>
          <p:cNvPr id="236" name="Google Shape;236;p21"/>
          <p:cNvSpPr/>
          <p:nvPr/>
        </p:nvSpPr>
        <p:spPr>
          <a:xfrm>
            <a:off x="4221413" y="2825250"/>
            <a:ext cx="19527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set_sequence_classification_model()</a:t>
            </a:r>
            <a:endParaRPr sz="800"/>
          </a:p>
        </p:txBody>
      </p:sp>
      <p:sp>
        <p:nvSpPr>
          <p:cNvPr id="237" name="Google Shape;237;p21"/>
          <p:cNvSpPr/>
          <p:nvPr/>
        </p:nvSpPr>
        <p:spPr>
          <a:xfrm>
            <a:off x="242675" y="3582763"/>
            <a:ext cx="1369500" cy="25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CustomTrainer()</a:t>
            </a:r>
            <a:endParaRPr sz="800"/>
          </a:p>
        </p:txBody>
      </p:sp>
      <p:sp>
        <p:nvSpPr>
          <p:cNvPr id="238" name="Google Shape;238;p21"/>
          <p:cNvSpPr/>
          <p:nvPr/>
        </p:nvSpPr>
        <p:spPr>
          <a:xfrm>
            <a:off x="149525" y="3494600"/>
            <a:ext cx="1571700" cy="113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1"/>
          <p:cNvCxnSpPr>
            <a:stCxn id="232" idx="3"/>
            <a:endCxn id="233" idx="1"/>
          </p:cNvCxnSpPr>
          <p:nvPr/>
        </p:nvCxnSpPr>
        <p:spPr>
          <a:xfrm>
            <a:off x="1612175" y="1874125"/>
            <a:ext cx="364200" cy="288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1"/>
          <p:cNvCxnSpPr>
            <a:stCxn id="233" idx="2"/>
            <a:endCxn id="217" idx="0"/>
          </p:cNvCxnSpPr>
          <p:nvPr/>
        </p:nvCxnSpPr>
        <p:spPr>
          <a:xfrm flipH="1" rot="-5400000">
            <a:off x="3329700" y="1617388"/>
            <a:ext cx="285300" cy="1115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1"/>
          <p:cNvCxnSpPr>
            <a:stCxn id="234" idx="2"/>
            <a:endCxn id="217" idx="0"/>
          </p:cNvCxnSpPr>
          <p:nvPr/>
        </p:nvCxnSpPr>
        <p:spPr>
          <a:xfrm rot="5400000">
            <a:off x="4412675" y="1621050"/>
            <a:ext cx="314100" cy="10791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1"/>
          <p:cNvCxnSpPr>
            <a:stCxn id="229" idx="3"/>
            <a:endCxn id="217" idx="1"/>
          </p:cNvCxnSpPr>
          <p:nvPr/>
        </p:nvCxnSpPr>
        <p:spPr>
          <a:xfrm>
            <a:off x="3040925" y="2336350"/>
            <a:ext cx="411600" cy="11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1"/>
          <p:cNvCxnSpPr>
            <a:stCxn id="231" idx="1"/>
            <a:endCxn id="217" idx="3"/>
          </p:cNvCxnSpPr>
          <p:nvPr/>
        </p:nvCxnSpPr>
        <p:spPr>
          <a:xfrm flipH="1">
            <a:off x="4607525" y="2305550"/>
            <a:ext cx="411600" cy="141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1"/>
          <p:cNvCxnSpPr>
            <a:stCxn id="217" idx="2"/>
            <a:endCxn id="235" idx="0"/>
          </p:cNvCxnSpPr>
          <p:nvPr/>
        </p:nvCxnSpPr>
        <p:spPr>
          <a:xfrm rot="5400000">
            <a:off x="3367175" y="2162500"/>
            <a:ext cx="248400" cy="10773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1"/>
          <p:cNvCxnSpPr>
            <a:stCxn id="217" idx="2"/>
            <a:endCxn id="236" idx="0"/>
          </p:cNvCxnSpPr>
          <p:nvPr/>
        </p:nvCxnSpPr>
        <p:spPr>
          <a:xfrm flipH="1" rot="-5400000">
            <a:off x="4489625" y="2117350"/>
            <a:ext cx="248400" cy="11676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1"/>
          <p:cNvCxnSpPr>
            <a:stCxn id="235" idx="2"/>
            <a:endCxn id="225" idx="0"/>
          </p:cNvCxnSpPr>
          <p:nvPr/>
        </p:nvCxnSpPr>
        <p:spPr>
          <a:xfrm flipH="1" rot="-5400000">
            <a:off x="2827488" y="3209700"/>
            <a:ext cx="2511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1"/>
          <p:cNvCxnSpPr>
            <a:stCxn id="225" idx="2"/>
            <a:endCxn id="226" idx="0"/>
          </p:cNvCxnSpPr>
          <p:nvPr/>
        </p:nvCxnSpPr>
        <p:spPr>
          <a:xfrm flipH="1" rot="-5400000">
            <a:off x="2815938" y="3731525"/>
            <a:ext cx="274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1"/>
          <p:cNvCxnSpPr>
            <a:stCxn id="226" idx="2"/>
            <a:endCxn id="224" idx="0"/>
          </p:cNvCxnSpPr>
          <p:nvPr/>
        </p:nvCxnSpPr>
        <p:spPr>
          <a:xfrm flipH="1" rot="-5400000">
            <a:off x="2827488" y="4253375"/>
            <a:ext cx="2511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1"/>
          <p:cNvCxnSpPr>
            <a:stCxn id="236" idx="2"/>
            <a:endCxn id="227" idx="0"/>
          </p:cNvCxnSpPr>
          <p:nvPr/>
        </p:nvCxnSpPr>
        <p:spPr>
          <a:xfrm flipH="1" rot="-5400000">
            <a:off x="5072513" y="3209700"/>
            <a:ext cx="2511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1"/>
          <p:cNvCxnSpPr>
            <a:stCxn id="227" idx="2"/>
            <a:endCxn id="228" idx="0"/>
          </p:cNvCxnSpPr>
          <p:nvPr/>
        </p:nvCxnSpPr>
        <p:spPr>
          <a:xfrm flipH="1" rot="-5400000">
            <a:off x="5060963" y="3731525"/>
            <a:ext cx="274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1"/>
          <p:cNvCxnSpPr>
            <a:stCxn id="228" idx="2"/>
            <a:endCxn id="230" idx="0"/>
          </p:cNvCxnSpPr>
          <p:nvPr/>
        </p:nvCxnSpPr>
        <p:spPr>
          <a:xfrm flipH="1" rot="-5400000">
            <a:off x="5072513" y="4253375"/>
            <a:ext cx="2511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1"/>
          <p:cNvCxnSpPr>
            <a:stCxn id="232" idx="3"/>
            <a:endCxn id="234" idx="0"/>
          </p:cNvCxnSpPr>
          <p:nvPr/>
        </p:nvCxnSpPr>
        <p:spPr>
          <a:xfrm flipH="1" rot="10800000">
            <a:off x="1612175" y="1744225"/>
            <a:ext cx="3497100" cy="129900"/>
          </a:xfrm>
          <a:prstGeom prst="curvedConnector4">
            <a:avLst>
              <a:gd fmla="val 9561" name="adj1"/>
              <a:gd fmla="val 22128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1"/>
          <p:cNvCxnSpPr>
            <a:stCxn id="226" idx="2"/>
            <a:endCxn id="230" idx="0"/>
          </p:cNvCxnSpPr>
          <p:nvPr/>
        </p:nvCxnSpPr>
        <p:spPr>
          <a:xfrm flipH="1" rot="-5400000">
            <a:off x="3949638" y="3131225"/>
            <a:ext cx="251100" cy="22449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1"/>
          <p:cNvCxnSpPr>
            <a:stCxn id="228" idx="2"/>
            <a:endCxn id="224" idx="0"/>
          </p:cNvCxnSpPr>
          <p:nvPr/>
        </p:nvCxnSpPr>
        <p:spPr>
          <a:xfrm rot="5400000">
            <a:off x="3949763" y="3131225"/>
            <a:ext cx="251100" cy="22449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1"/>
          <p:cNvCxnSpPr>
            <a:stCxn id="218" idx="0"/>
            <a:endCxn id="220" idx="2"/>
          </p:cNvCxnSpPr>
          <p:nvPr/>
        </p:nvCxnSpPr>
        <p:spPr>
          <a:xfrm rot="-5400000">
            <a:off x="844775" y="2976500"/>
            <a:ext cx="181800" cy="600"/>
          </a:xfrm>
          <a:prstGeom prst="curved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1"/>
          <p:cNvCxnSpPr>
            <a:stCxn id="220" idx="0"/>
            <a:endCxn id="219" idx="2"/>
          </p:cNvCxnSpPr>
          <p:nvPr/>
        </p:nvCxnSpPr>
        <p:spPr>
          <a:xfrm flipH="1" rot="5400000">
            <a:off x="840575" y="2531838"/>
            <a:ext cx="181800" cy="78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1"/>
          <p:cNvCxnSpPr>
            <a:stCxn id="219" idx="0"/>
            <a:endCxn id="232" idx="2"/>
          </p:cNvCxnSpPr>
          <p:nvPr/>
        </p:nvCxnSpPr>
        <p:spPr>
          <a:xfrm rot="-5400000">
            <a:off x="836825" y="2094388"/>
            <a:ext cx="181800" cy="600"/>
          </a:xfrm>
          <a:prstGeom prst="curved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1"/>
          <p:cNvSpPr txBox="1"/>
          <p:nvPr/>
        </p:nvSpPr>
        <p:spPr>
          <a:xfrm>
            <a:off x="2346650" y="2436463"/>
            <a:ext cx="126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0000"/>
                </a:solidFill>
              </a:rPr>
              <a:t>Token Classification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4556450" y="2436475"/>
            <a:ext cx="152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0000"/>
                </a:solidFill>
              </a:rPr>
              <a:t>Sequence Classification</a:t>
            </a:r>
            <a:endParaRPr sz="900">
              <a:solidFill>
                <a:srgbClr val="FF0000"/>
              </a:solidFill>
            </a:endParaRPr>
          </a:p>
        </p:txBody>
      </p:sp>
      <p:cxnSp>
        <p:nvCxnSpPr>
          <p:cNvPr id="260" name="Google Shape;260;p21"/>
          <p:cNvCxnSpPr>
            <a:stCxn id="238" idx="3"/>
            <a:endCxn id="225" idx="1"/>
          </p:cNvCxnSpPr>
          <p:nvPr/>
        </p:nvCxnSpPr>
        <p:spPr>
          <a:xfrm flipH="1" rot="10800000">
            <a:off x="1721225" y="3465200"/>
            <a:ext cx="255300" cy="598200"/>
          </a:xfrm>
          <a:prstGeom prst="curvedConnector3">
            <a:avLst>
              <a:gd fmla="val 499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1"/>
          <p:cNvCxnSpPr>
            <a:stCxn id="238" idx="3"/>
            <a:endCxn id="227" idx="1"/>
          </p:cNvCxnSpPr>
          <p:nvPr/>
        </p:nvCxnSpPr>
        <p:spPr>
          <a:xfrm flipH="1" rot="10800000">
            <a:off x="1721225" y="3465200"/>
            <a:ext cx="2500200" cy="598200"/>
          </a:xfrm>
          <a:prstGeom prst="curvedConnector3">
            <a:avLst>
              <a:gd fmla="val 3976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